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pic>
        <p:nvPicPr>
          <p:cNvPr id="3" name="Image 0" descr="/Users/ahmadkhaled/soogev/public_html/assets/ppt/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>
              <a:alpha val="5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10515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141732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智能出口平台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548640" y="2103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服务南沙与全球车贸出口商  ·  AI驱动的数字化出口操作系统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2834640"/>
            <a:ext cx="1920240" cy="1051560"/>
          </a:xfrm>
          <a:prstGeom prst="roundRect">
            <a:avLst>
              <a:gd name="adj" fmla="val 8696"/>
            </a:avLst>
          </a:prstGeom>
          <a:solidFill>
            <a:srgbClr val="12141A">
              <a:alpha val="8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8368" y="2971800"/>
            <a:ext cx="1700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 Engine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58368" y="3291840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智能车型展示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2606040" y="2834640"/>
            <a:ext cx="1920240" cy="1051560"/>
          </a:xfrm>
          <a:prstGeom prst="roundRect">
            <a:avLst>
              <a:gd name="adj" fmla="val 8696"/>
            </a:avLst>
          </a:prstGeom>
          <a:solidFill>
            <a:srgbClr val="12141A">
              <a:alpha val="8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2715768" y="2971800"/>
            <a:ext cx="1700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v3 Chat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715768" y="3291840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AI智能对话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663440" y="2834640"/>
            <a:ext cx="1920240" cy="1051560"/>
          </a:xfrm>
          <a:prstGeom prst="roundRect">
            <a:avLst>
              <a:gd name="adj" fmla="val 8696"/>
            </a:avLst>
          </a:prstGeom>
          <a:solidFill>
            <a:srgbClr val="12141A">
              <a:alpha val="80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4773168" y="2971800"/>
            <a:ext cx="1700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Vehicle AI Monitor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73168" y="3291840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全渠道指挥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720840" y="2834640"/>
            <a:ext cx="1920240" cy="1051560"/>
          </a:xfrm>
          <a:prstGeom prst="roundRect">
            <a:avLst>
              <a:gd name="adj" fmla="val 8696"/>
            </a:avLst>
          </a:prstGeom>
          <a:solidFill>
            <a:srgbClr val="12141A">
              <a:alpha val="8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830568" y="2971800"/>
            <a:ext cx="170078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KB Upload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830568" y="3291840"/>
            <a:ext cx="1700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文档智能引擎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48640" y="41605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渠道  ·  Website  ·  WhatsApp  ·  Messenger     |     核心数据：400+ 对话 · 96% 自动应答 · 24/7 在线 · AR/EN/ZH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8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F7A3D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3200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南沙出口商的数字化困境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188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传统车贸出口流程高度依赖人工，跨时区与多渠道让客户在「等待」中流失。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73736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12141A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96596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5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71600" y="1938528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手工更新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371600" y="228600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库存、价格、配置靠表格与截图，网页/社媒更新慢、易出错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54880" y="173736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12141A"/>
          </a:solidFill>
          <a:ln/>
        </p:spPr>
      </p:sp>
      <p:sp>
        <p:nvSpPr>
          <p:cNvPr id="12" name="Text 10"/>
          <p:cNvSpPr/>
          <p:nvPr/>
        </p:nvSpPr>
        <p:spPr>
          <a:xfrm>
            <a:off x="4983480" y="196596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5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669280" y="1938528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跨时区流失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669280" y="228600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中东/非洲/拉美客户在非工作时间询盘，无人响应即流失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01752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12141A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24612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5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371600" y="3218688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文件散落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71600" y="35661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提单、原产地证、PDI、手册分散在微信与网盘，检索困难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3017520"/>
            <a:ext cx="4023360" cy="1097280"/>
          </a:xfrm>
          <a:prstGeom prst="roundRect">
            <a:avLst>
              <a:gd name="adj" fmla="val 8333"/>
            </a:avLst>
          </a:prstGeom>
          <a:solidFill>
            <a:srgbClr val="12141A"/>
          </a:solidFill>
          <a:ln/>
        </p:spPr>
      </p:sp>
      <p:sp>
        <p:nvSpPr>
          <p:cNvPr id="20" name="Text 18"/>
          <p:cNvSpPr/>
          <p:nvPr/>
        </p:nvSpPr>
        <p:spPr>
          <a:xfrm>
            <a:off x="4983480" y="324612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5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5669280" y="3218688"/>
            <a:ext cx="2834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渠道不一致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669280" y="35661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网站、WhatsApp、Messenger 各说各话，答案不统一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8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F7A3D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2743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5029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 Engine 智能车型展示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100584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上传 CSV / 库存表 → AI 生成车型卡片 → 多语言发布 → 实时更新官网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645920"/>
            <a:ext cx="4480560" cy="530352"/>
          </a:xfrm>
          <a:prstGeom prst="roundRect">
            <a:avLst>
              <a:gd name="adj" fmla="val 13793"/>
            </a:avLst>
          </a:prstGeom>
          <a:solidFill>
            <a:srgbClr val="12141A"/>
          </a:solidFill>
          <a:ln/>
        </p:spPr>
      </p:sp>
      <p:sp>
        <p:nvSpPr>
          <p:cNvPr id="8" name="Shape 6"/>
          <p:cNvSpPr/>
          <p:nvPr/>
        </p:nvSpPr>
        <p:spPr>
          <a:xfrm>
            <a:off x="640080" y="1755648"/>
            <a:ext cx="320040" cy="320040"/>
          </a:xfrm>
          <a:prstGeom prst="ellipse">
            <a:avLst/>
          </a:prstGeom>
          <a:solidFill>
            <a:srgbClr val="FF7A3D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783080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0C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" y="1755648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上传 CSV / Excel 库存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286000"/>
            <a:ext cx="4480560" cy="530352"/>
          </a:xfrm>
          <a:prstGeom prst="roundRect">
            <a:avLst>
              <a:gd name="adj" fmla="val 13793"/>
            </a:avLst>
          </a:prstGeom>
          <a:solidFill>
            <a:srgbClr val="12141A"/>
          </a:solidFill>
          <a:ln/>
        </p:spPr>
      </p:sp>
      <p:sp>
        <p:nvSpPr>
          <p:cNvPr id="12" name="Shape 10"/>
          <p:cNvSpPr/>
          <p:nvPr/>
        </p:nvSpPr>
        <p:spPr>
          <a:xfrm>
            <a:off x="640080" y="2395728"/>
            <a:ext cx="320040" cy="320040"/>
          </a:xfrm>
          <a:prstGeom prst="ellipse">
            <a:avLst/>
          </a:prstGeom>
          <a:solidFill>
            <a:srgbClr val="FF7A3D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2423160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0C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43000" y="2395728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生成规格与卖点卡片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2926080"/>
            <a:ext cx="4480560" cy="530352"/>
          </a:xfrm>
          <a:prstGeom prst="roundRect">
            <a:avLst>
              <a:gd name="adj" fmla="val 13793"/>
            </a:avLst>
          </a:prstGeom>
          <a:solidFill>
            <a:srgbClr val="12141A"/>
          </a:solidFill>
          <a:ln/>
        </p:spPr>
      </p:sp>
      <p:sp>
        <p:nvSpPr>
          <p:cNvPr id="16" name="Shape 14"/>
          <p:cNvSpPr/>
          <p:nvPr/>
        </p:nvSpPr>
        <p:spPr>
          <a:xfrm>
            <a:off x="640080" y="3035808"/>
            <a:ext cx="320040" cy="320040"/>
          </a:xfrm>
          <a:prstGeom prst="ellipse">
            <a:avLst/>
          </a:prstGeom>
          <a:solidFill>
            <a:srgbClr val="FF7A3D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063240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0C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3035808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中 / 英 / 阿 多语言输出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" y="3566160"/>
            <a:ext cx="4480560" cy="530352"/>
          </a:xfrm>
          <a:prstGeom prst="roundRect">
            <a:avLst>
              <a:gd name="adj" fmla="val 13793"/>
            </a:avLst>
          </a:prstGeom>
          <a:solidFill>
            <a:srgbClr val="12141A"/>
          </a:solidFill>
          <a:ln/>
        </p:spPr>
      </p:sp>
      <p:sp>
        <p:nvSpPr>
          <p:cNvPr id="20" name="Shape 18"/>
          <p:cNvSpPr/>
          <p:nvPr/>
        </p:nvSpPr>
        <p:spPr>
          <a:xfrm>
            <a:off x="640080" y="3675888"/>
            <a:ext cx="320040" cy="320040"/>
          </a:xfrm>
          <a:prstGeom prst="ellipse">
            <a:avLst/>
          </a:prstGeom>
          <a:solidFill>
            <a:srgbClr val="FF7A3D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703320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0C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43000" y="3675888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一键发布到 soogev.com/news</a:t>
            </a:r>
            <a:endParaRPr lang="en-US" sz="1400" dirty="0"/>
          </a:p>
        </p:txBody>
      </p:sp>
      <p:pic>
        <p:nvPicPr>
          <p:cNvPr id="23" name="Image 0" descr="/Users/ahmadkhaled/soogev/public_html/assets/ppt/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212080" y="1097280"/>
            <a:ext cx="3566160" cy="320040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5212080" y="4343400"/>
            <a:ext cx="3566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真实界面示意 · soogev.com/news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8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F7A3D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2743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02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v3 Chat Engine  AI 智能对话</a:t>
            </a:r>
            <a:endParaRPr lang="en-US" sz="2400" dirty="0"/>
          </a:p>
        </p:txBody>
      </p:sp>
      <p:pic>
        <p:nvPicPr>
          <p:cNvPr id="6" name="Image 0" descr="/Users/ahmadkhaled/soogev/public_html/assets/ppt/5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143000"/>
            <a:ext cx="4572000" cy="32004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257800" y="1143000"/>
            <a:ext cx="3429000" cy="685800"/>
          </a:xfrm>
          <a:prstGeom prst="roundRect">
            <a:avLst>
              <a:gd name="adj" fmla="val 10667"/>
            </a:avLst>
          </a:prstGeom>
          <a:solidFill>
            <a:srgbClr val="12141A"/>
          </a:solidFill>
          <a:ln/>
        </p:spPr>
      </p:sp>
      <p:sp>
        <p:nvSpPr>
          <p:cNvPr id="8" name="Text 5"/>
          <p:cNvSpPr/>
          <p:nvPr/>
        </p:nvSpPr>
        <p:spPr>
          <a:xfrm>
            <a:off x="5440680" y="1234440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Hybrid RAG 检索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440680" y="1490472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基于您上传的手册与库存，而非空泛幻觉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257800" y="1920240"/>
            <a:ext cx="3429000" cy="685800"/>
          </a:xfrm>
          <a:prstGeom prst="roundRect">
            <a:avLst>
              <a:gd name="adj" fmla="val 10667"/>
            </a:avLst>
          </a:prstGeom>
          <a:solidFill>
            <a:srgbClr val="12141A"/>
          </a:solidFill>
          <a:ln/>
        </p:spPr>
      </p:sp>
      <p:sp>
        <p:nvSpPr>
          <p:cNvPr id="11" name="Text 8"/>
          <p:cNvSpPr/>
          <p:nvPr/>
        </p:nvSpPr>
        <p:spPr>
          <a:xfrm>
            <a:off x="5440680" y="2011680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文件 / 图片上传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440680" y="2267712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客户可附带 PDF、照片，AI 现场解读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257800" y="2697480"/>
            <a:ext cx="3429000" cy="685800"/>
          </a:xfrm>
          <a:prstGeom prst="roundRect">
            <a:avLst>
              <a:gd name="adj" fmla="val 10667"/>
            </a:avLst>
          </a:prstGeom>
          <a:solidFill>
            <a:srgbClr val="12141A"/>
          </a:solidFill>
          <a:ln/>
        </p:spPr>
      </p:sp>
      <p:sp>
        <p:nvSpPr>
          <p:cNvPr id="14" name="Text 11"/>
          <p:cNvSpPr/>
          <p:nvPr/>
        </p:nvSpPr>
        <p:spPr>
          <a:xfrm>
            <a:off x="5440680" y="2788920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复杂查询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5440680" y="3044952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规格、OE 件号、多车对比、出口条款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257800" y="3474720"/>
            <a:ext cx="3429000" cy="685800"/>
          </a:xfrm>
          <a:prstGeom prst="roundRect">
            <a:avLst>
              <a:gd name="adj" fmla="val 10667"/>
            </a:avLst>
          </a:prstGeom>
          <a:solidFill>
            <a:srgbClr val="12141A"/>
          </a:solidFill>
          <a:ln/>
        </p:spPr>
      </p:sp>
      <p:sp>
        <p:nvSpPr>
          <p:cNvPr id="17" name="Text 14"/>
          <p:cNvSpPr/>
          <p:nvPr/>
        </p:nvSpPr>
        <p:spPr>
          <a:xfrm>
            <a:off x="5440680" y="3566160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上下文记忆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440680" y="3822192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多轮对话记住车型与目的地，连续成交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8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F7A3D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2743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03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Vehicle AI Monitor  全渠道指挥中心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10058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Business + Facebook Messenger 统一后台 · 实时对话 · 离线自动回复</a:t>
            </a:r>
            <a:endParaRPr lang="en-US" sz="1300" dirty="0"/>
          </a:p>
        </p:txBody>
      </p:sp>
      <p:pic>
        <p:nvPicPr>
          <p:cNvPr id="7" name="Image 0" descr="/Users/ahmadkhaled/soogev/public_html/assets/ppt/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" y="1463040"/>
            <a:ext cx="5029200" cy="28803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669280" y="15544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统一会话列表：WA + FB 一屏掌握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669280" y="20116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实时消息流与人工接管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669280" y="24688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AI 自动回复（可开关）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669280" y="29260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按供应商 / 租户隔离（多门店）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669280" y="33832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与 v3 Chat 同一知识库答案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8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F7A3D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2743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04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KB Upload  文档智能引擎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" y="1143000"/>
            <a:ext cx="2011680" cy="1051560"/>
          </a:xfrm>
          <a:prstGeom prst="roundRect">
            <a:avLst>
              <a:gd name="adj" fmla="val 8696"/>
            </a:avLst>
          </a:prstGeom>
          <a:solidFill>
            <a:srgbClr val="12141A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325880"/>
            <a:ext cx="179222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提单 B/L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" y="1691640"/>
            <a:ext cx="1792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字段自动抽取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606040" y="1143000"/>
            <a:ext cx="2011680" cy="1051560"/>
          </a:xfrm>
          <a:prstGeom prst="roundRect">
            <a:avLst>
              <a:gd name="adj" fmla="val 8696"/>
            </a:avLst>
          </a:prstGeom>
          <a:solidFill>
            <a:srgbClr val="12141A"/>
          </a:solidFill>
          <a:ln/>
        </p:spPr>
      </p:sp>
      <p:sp>
        <p:nvSpPr>
          <p:cNvPr id="10" name="Text 8"/>
          <p:cNvSpPr/>
          <p:nvPr/>
        </p:nvSpPr>
        <p:spPr>
          <a:xfrm>
            <a:off x="2715768" y="1325880"/>
            <a:ext cx="179222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原产地证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15768" y="1691640"/>
            <a:ext cx="1792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合规信息入库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754880" y="1143000"/>
            <a:ext cx="2011680" cy="1051560"/>
          </a:xfrm>
          <a:prstGeom prst="roundRect">
            <a:avLst>
              <a:gd name="adj" fmla="val 8696"/>
            </a:avLst>
          </a:prstGeom>
          <a:solidFill>
            <a:srgbClr val="12141A"/>
          </a:solidFill>
          <a:ln/>
        </p:spPr>
      </p:sp>
      <p:sp>
        <p:nvSpPr>
          <p:cNvPr id="13" name="Text 11"/>
          <p:cNvSpPr/>
          <p:nvPr/>
        </p:nvSpPr>
        <p:spPr>
          <a:xfrm>
            <a:off x="4864608" y="1325880"/>
            <a:ext cx="179222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PDI 报告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64608" y="1691640"/>
            <a:ext cx="1792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质检要点可检索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903720" y="1143000"/>
            <a:ext cx="2011680" cy="1051560"/>
          </a:xfrm>
          <a:prstGeom prst="roundRect">
            <a:avLst>
              <a:gd name="adj" fmla="val 8696"/>
            </a:avLst>
          </a:prstGeom>
          <a:solidFill>
            <a:srgbClr val="12141A"/>
          </a:solidFill>
          <a:ln/>
        </p:spPr>
      </p:sp>
      <p:sp>
        <p:nvSpPr>
          <p:cNvPr id="16" name="Text 14"/>
          <p:cNvSpPr/>
          <p:nvPr/>
        </p:nvSpPr>
        <p:spPr>
          <a:xfrm>
            <a:off x="7013448" y="1325880"/>
            <a:ext cx="179222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手册 / 零件表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013448" y="1691640"/>
            <a:ext cx="1792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秒级召回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2377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上传 → AI 提取 / 分类 / 切块 → 写入知识库 → 对话与客服秒级检索</a:t>
            </a:r>
            <a:endParaRPr lang="en-US" sz="1400" dirty="0"/>
          </a:p>
        </p:txBody>
      </p:sp>
      <p:pic>
        <p:nvPicPr>
          <p:cNvPr id="19" name="Image 0" descr="/Users/ahmadkhaled/soogev/public_html/assets/ppt/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371600" y="2788920"/>
            <a:ext cx="6400800" cy="169164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8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pic>
        <p:nvPicPr>
          <p:cNvPr id="3" name="Image 0" descr="/Users/ahmadkhaled/soogev/public_html/assets/ppt/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>
              <a:alpha val="6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36576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85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业务影响与效率对比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457200" y="1554480"/>
            <a:ext cx="2011680" cy="1737360"/>
          </a:xfrm>
          <a:prstGeom prst="roundRect">
            <a:avLst>
              <a:gd name="adj" fmla="val 6316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18745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3DDC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−80%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94360" y="260604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库存/内容更新时间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2606040" y="1554480"/>
            <a:ext cx="2011680" cy="1737360"/>
          </a:xfrm>
          <a:prstGeom prst="roundRect">
            <a:avLst>
              <a:gd name="adj" fmla="val 6316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2697480" y="18745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3DDC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−70%</a:t>
            </a:r>
            <a:endParaRPr lang="en-US" sz="3200" dirty="0"/>
          </a:p>
        </p:txBody>
      </p:sp>
      <p:sp>
        <p:nvSpPr>
          <p:cNvPr id="12" name="Text 9"/>
          <p:cNvSpPr/>
          <p:nvPr/>
        </p:nvSpPr>
        <p:spPr>
          <a:xfrm>
            <a:off x="2743200" y="260604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文件处理人工耗时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754880" y="1554480"/>
            <a:ext cx="2011680" cy="1737360"/>
          </a:xfrm>
          <a:prstGeom prst="roundRect">
            <a:avLst>
              <a:gd name="adj" fmla="val 6316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4846320" y="18745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3DDC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4892040" y="260604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客户询盘响应覆盖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903720" y="1554480"/>
            <a:ext cx="2011680" cy="1737360"/>
          </a:xfrm>
          <a:prstGeom prst="roundRect">
            <a:avLst>
              <a:gd name="adj" fmla="val 6316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6995160" y="18745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3DDC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+45%</a:t>
            </a:r>
            <a:endParaRPr lang="en-US" sz="3200" dirty="0"/>
          </a:p>
        </p:txBody>
      </p:sp>
      <p:sp>
        <p:nvSpPr>
          <p:cNvPr id="18" name="Text 15"/>
          <p:cNvSpPr/>
          <p:nvPr/>
        </p:nvSpPr>
        <p:spPr>
          <a:xfrm>
            <a:off x="7040880" y="260604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询盘→成交转化率*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57200" y="36576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指标为部署目标与客户案例区间示意，最终以实测为准。背景：新能源车滚装出口场景。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8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/>
          </a:solidFill>
          <a:ln/>
        </p:spPr>
      </p:sp>
      <p:pic>
        <p:nvPicPr>
          <p:cNvPr id="3" name="Image 0" descr="/Users/ahmadkhaled/soogev/public_html/assets/ppt/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90C">
              <a:alpha val="6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3657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 NOW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立即部署 Soogev AI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5720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免费演示 · 无需付款先体验  ·  南沙出口场景可当天上线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457200" y="1737360"/>
            <a:ext cx="8229600" cy="438912"/>
          </a:xfrm>
          <a:prstGeom prst="roundRect">
            <a:avLst>
              <a:gd name="adj" fmla="val 16667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181051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解决方案页 + AI 聊天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3840480" y="181051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https://www.soogev.com/solution.php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7200" y="2240280"/>
            <a:ext cx="8229600" cy="438912"/>
          </a:xfrm>
          <a:prstGeom prst="roundRect">
            <a:avLst>
              <a:gd name="adj" fmla="val 16667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231343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免费注册 / 登录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840480" y="231343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https://www.soogev.com/account.php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" y="2743200"/>
            <a:ext cx="8229600" cy="438912"/>
          </a:xfrm>
          <a:prstGeom prst="roundRect">
            <a:avLst>
              <a:gd name="adj" fmla="val 16667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40080" y="281635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v3 完整对话演示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840480" y="281635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https://www.soogev.com/frontend/v3-chat/dist/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57200" y="3246120"/>
            <a:ext cx="8229600" cy="438912"/>
          </a:xfrm>
          <a:prstGeom prst="roundRect">
            <a:avLst>
              <a:gd name="adj" fmla="val 16667"/>
            </a:avLst>
          </a:prstGeom>
          <a:solidFill>
            <a:srgbClr val="12141A">
              <a:alpha val="85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40080" y="3319272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④ News 车型展示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3840480" y="331927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https://www.soogev.com/news/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457200" y="3931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联系：www.soogev.com  ·  演示直达 solution.php?chat=1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457200" y="47091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Soogev AI  ·  智能出口平台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7772400" y="47091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Soogev AI 智能出口平台</dc:title>
  <dc:subject>南沙出口商数字化 · 4模块3渠道</dc:subject>
  <dc:creator>Soogev AI</dc:creator>
  <cp:lastModifiedBy>Soogev AI</cp:lastModifiedBy>
  <cp:revision>1</cp:revision>
  <dcterms:created xsi:type="dcterms:W3CDTF">2026-07-29T10:07:03Z</dcterms:created>
  <dcterms:modified xsi:type="dcterms:W3CDTF">2026-07-29T10:07:03Z</dcterms:modified>
</cp:coreProperties>
</file>